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  <p:sldId id="263" r:id="rId9"/>
    <p:sldId id="264" r:id="rId10"/>
    <p:sldId id="266" r:id="rId11"/>
    <p:sldId id="265" r:id="rId12"/>
    <p:sldId id="269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ACE84-FB74-44F7-B2A1-0443E92647BA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5832C-F94F-427C-A198-413C56236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Ento</a:t>
            </a:r>
            <a:r>
              <a:rPr lang="en-US" dirty="0" smtClean="0"/>
              <a:t> eyewash</a:t>
            </a:r>
            <a:r>
              <a:rPr lang="en-US" baseline="0" dirty="0" smtClean="0"/>
              <a:t> station story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5832C-F94F-427C-A198-413C5623663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5832C-F94F-427C-A198-413C5623663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Fire/Smoke/water damage to AC&amp;R shop</a:t>
            </a:r>
            <a:r>
              <a:rPr lang="en-US" sz="1200" baseline="0" dirty="0" smtClean="0"/>
              <a:t> of the GW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5832C-F94F-427C-A198-413C5623663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Checklist</a:t>
            </a:r>
            <a:r>
              <a:rPr lang="en-US" baseline="0" dirty="0" smtClean="0"/>
              <a:t> is helpful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5832C-F94F-427C-A198-413C5623663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7EDE165-DB98-4458-B2BE-9AC913C61701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E53AA4-0ACC-4BC4-A4C0-81E8F5E11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E165-DB98-4458-B2BE-9AC913C61701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3AA4-0ACC-4BC4-A4C0-81E8F5E11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7EDE165-DB98-4458-B2BE-9AC913C61701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0E53AA4-0ACC-4BC4-A4C0-81E8F5E11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E165-DB98-4458-B2BE-9AC913C61701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E53AA4-0ACC-4BC4-A4C0-81E8F5E11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E165-DB98-4458-B2BE-9AC913C61701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0E53AA4-0ACC-4BC4-A4C0-81E8F5E11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EDE165-DB98-4458-B2BE-9AC913C61701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E53AA4-0ACC-4BC4-A4C0-81E8F5E11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EDE165-DB98-4458-B2BE-9AC913C61701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E53AA4-0ACC-4BC4-A4C0-81E8F5E11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E165-DB98-4458-B2BE-9AC913C61701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E53AA4-0ACC-4BC4-A4C0-81E8F5E11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E165-DB98-4458-B2BE-9AC913C61701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E53AA4-0ACC-4BC4-A4C0-81E8F5E11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E165-DB98-4458-B2BE-9AC913C61701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E53AA4-0ACC-4BC4-A4C0-81E8F5E11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7EDE165-DB98-4458-B2BE-9AC913C61701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0E53AA4-0ACC-4BC4-A4C0-81E8F5E11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EDE165-DB98-4458-B2BE-9AC913C61701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E53AA4-0ACC-4BC4-A4C0-81E8F5E11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/>
          <a:lstStyle/>
          <a:p>
            <a:pPr algn="ctr"/>
            <a:r>
              <a:rPr lang="en-US" dirty="0" smtClean="0"/>
              <a:t>Mishap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NEPMU-6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Safety Investigation Board (SIB)</a:t>
            </a:r>
          </a:p>
          <a:p>
            <a:pPr lvl="1"/>
            <a:r>
              <a:rPr lang="en-US" dirty="0" smtClean="0"/>
              <a:t>Made up of 3 to 5 members</a:t>
            </a:r>
          </a:p>
          <a:p>
            <a:pPr lvl="1"/>
            <a:r>
              <a:rPr lang="en-US" dirty="0" smtClean="0"/>
              <a:t>Must be appointed in writing</a:t>
            </a:r>
          </a:p>
          <a:p>
            <a:r>
              <a:rPr lang="en-US" dirty="0" smtClean="0"/>
              <a:t>Notify the Naval Safety Center within 8 hours at:</a:t>
            </a:r>
          </a:p>
          <a:p>
            <a:pPr lvl="1"/>
            <a:r>
              <a:rPr lang="en-US" dirty="0" smtClean="0"/>
              <a:t>757-444-3520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HAZREP is intended to be submitted to provide information on problems with widespread relevance will help reduce mishaps.</a:t>
            </a:r>
          </a:p>
          <a:p>
            <a:r>
              <a:rPr lang="en-US" dirty="0" smtClean="0"/>
              <a:t>HAZREPs are submitted electronically, using WESS for:</a:t>
            </a:r>
          </a:p>
          <a:p>
            <a:pPr lvl="1"/>
            <a:r>
              <a:rPr lang="en-US" dirty="0" smtClean="0"/>
              <a:t>A hazard or near-mishap and the recommended remedial or corrective action taken to eliminate the hazard.</a:t>
            </a:r>
          </a:p>
          <a:p>
            <a:pPr lvl="1"/>
            <a:r>
              <a:rPr lang="en-US" dirty="0" smtClean="0"/>
              <a:t>A previously unrecognized hazard so that another agency may determine appropriate corrective action to eliminate the hazard.</a:t>
            </a:r>
          </a:p>
          <a:p>
            <a:pPr lvl="1"/>
            <a:r>
              <a:rPr lang="en-US" dirty="0" smtClean="0"/>
              <a:t>A significant, unexpected, or unusual occupational overexposure, as the result of industrial hygiene assessments of industrial processes or operations, to bring that potential exposure to the attention of medical and safety authorities.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you get injured beyond first aid, at work or off-duty (even on leave), you must do the following:</a:t>
            </a:r>
          </a:p>
          <a:p>
            <a:pPr lvl="1"/>
            <a:r>
              <a:rPr lang="en-US" dirty="0" smtClean="0"/>
              <a:t>Inform the Chain of Command as soon as possible, including the Safety Officer (or SPO if I’m on leave)</a:t>
            </a:r>
          </a:p>
          <a:p>
            <a:pPr lvl="1"/>
            <a:r>
              <a:rPr lang="en-US" dirty="0" smtClean="0"/>
              <a:t>Keep records of damage, especially for POVs</a:t>
            </a:r>
          </a:p>
          <a:p>
            <a:pPr lvl="1"/>
            <a:r>
              <a:rPr lang="en-US" dirty="0" smtClean="0"/>
              <a:t>In person or by phone, give a detailed description of what happened</a:t>
            </a:r>
          </a:p>
          <a:p>
            <a:pPr lvl="1"/>
            <a:r>
              <a:rPr lang="en-US" dirty="0" smtClean="0"/>
              <a:t>Know that more questions will probably surface as the report progresses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Remember that we are not here to get you in trouble, but to keep you safe!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HAZMAT Stowage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Why is it important to store HAZMAT correctly onboard a ship?</a:t>
            </a:r>
          </a:p>
        </p:txBody>
      </p:sp>
      <p:pic>
        <p:nvPicPr>
          <p:cNvPr id="6" name="Picture 6" descr="npo00003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590800"/>
            <a:ext cx="5562600" cy="41653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why…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54102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The USS George Washington’s CHENG spotted 300 gallons of flammable oil illegally stored below the carrier’s deck plates and ordered it moved.</a:t>
            </a:r>
          </a:p>
          <a:p>
            <a:r>
              <a:rPr lang="en-US" dirty="0" smtClean="0"/>
              <a:t>But 90 gallons were stashed in an uptake space instead, later becoming fuel for the May 22 blaze that cost the Navy $70 million and several months of ship repairs.</a:t>
            </a:r>
          </a:p>
          <a:p>
            <a:endParaRPr lang="en-US" dirty="0" smtClean="0"/>
          </a:p>
        </p:txBody>
      </p:sp>
      <p:pic>
        <p:nvPicPr>
          <p:cNvPr id="4" name="ClipArt Placeholder 5" descr="INSIDE VENT SYSTEM AFT ADP IMG_00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170185"/>
            <a:ext cx="3962400" cy="33282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HAZMAT Locker Inspections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r>
              <a:rPr lang="en-US" dirty="0" smtClean="0"/>
              <a:t>Always keep an eye out for illegal HAZMAT and inspect all satellite lockers when onboard a ship.</a:t>
            </a:r>
          </a:p>
          <a:p>
            <a:r>
              <a:rPr lang="en-US" u="sng" dirty="0" smtClean="0"/>
              <a:t>What the locker should be:</a:t>
            </a:r>
          </a:p>
          <a:p>
            <a:pPr lvl="1"/>
            <a:r>
              <a:rPr lang="en-US" dirty="0" smtClean="0"/>
              <a:t>Yellow in color</a:t>
            </a:r>
          </a:p>
          <a:p>
            <a:pPr lvl="1"/>
            <a:r>
              <a:rPr lang="en-US" dirty="0" smtClean="0"/>
              <a:t>Welded to deck</a:t>
            </a:r>
          </a:p>
          <a:p>
            <a:pPr lvl="1"/>
            <a:r>
              <a:rPr lang="en-US" dirty="0" smtClean="0"/>
              <a:t>Max of 30 gallons in one space</a:t>
            </a:r>
          </a:p>
          <a:p>
            <a:pPr lvl="1"/>
            <a:r>
              <a:rPr lang="en-US" dirty="0" smtClean="0"/>
              <a:t>PKP bottle in vicinity</a:t>
            </a:r>
          </a:p>
          <a:p>
            <a:pPr lvl="1"/>
            <a:r>
              <a:rPr lang="en-US" dirty="0" smtClean="0"/>
              <a:t>Self-closing &amp; lockable</a:t>
            </a:r>
          </a:p>
          <a:p>
            <a:pPr lvl="1"/>
            <a:r>
              <a:rPr lang="en-US" dirty="0" smtClean="0"/>
              <a:t>Marked “Flammable” &amp; “Warning, No Smoking, No Open Flames” &amp; “During strip ship conditions…”</a:t>
            </a:r>
          </a:p>
          <a:p>
            <a:pPr lvl="1"/>
            <a:r>
              <a:rPr lang="en-US" dirty="0" smtClean="0"/>
              <a:t>Has current inventory posted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http://www.binet.lv/go.pl?IMG=18786452O5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549900"/>
            <a:ext cx="1308100" cy="13081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should not have…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Paint of any kind</a:t>
            </a:r>
          </a:p>
          <a:p>
            <a:r>
              <a:rPr lang="en-US" dirty="0" smtClean="0"/>
              <a:t>Paper or rags</a:t>
            </a:r>
          </a:p>
          <a:p>
            <a:r>
              <a:rPr lang="en-US" dirty="0" smtClean="0"/>
              <a:t>Incompatibilities</a:t>
            </a:r>
          </a:p>
          <a:p>
            <a:r>
              <a:rPr lang="en-US" dirty="0" smtClean="0"/>
              <a:t>Spillage on shelves</a:t>
            </a:r>
            <a:endParaRPr lang="en-US" dirty="0"/>
          </a:p>
        </p:txBody>
      </p:sp>
      <p:pic>
        <p:nvPicPr>
          <p:cNvPr id="4" name="Picture 3" descr="060801-F-5090B-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2057400"/>
            <a:ext cx="5042880" cy="3366864"/>
          </a:xfrm>
          <a:prstGeom prst="rect">
            <a:avLst/>
          </a:prstGeom>
        </p:spPr>
      </p:pic>
      <p:pic>
        <p:nvPicPr>
          <p:cNvPr id="2052" name="Picture 4" descr="http://www.lifevesting.com/blog/wp-content/uploads/2009/04/rag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5553075"/>
            <a:ext cx="1304925" cy="1304925"/>
          </a:xfrm>
          <a:prstGeom prst="rect">
            <a:avLst/>
          </a:prstGeom>
          <a:noFill/>
        </p:spPr>
      </p:pic>
      <p:pic>
        <p:nvPicPr>
          <p:cNvPr id="2056" name="Picture 8" descr="http://www.buildinggreentv.com/files/u5/paint_ca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5486400"/>
            <a:ext cx="1676400" cy="1258377"/>
          </a:xfrm>
          <a:prstGeom prst="rect">
            <a:avLst/>
          </a:prstGeom>
          <a:noFill/>
        </p:spPr>
      </p:pic>
      <p:pic>
        <p:nvPicPr>
          <p:cNvPr id="2060" name="Picture 12" descr="http://www.runawaypaintball.com/images/paintSplat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3733800"/>
            <a:ext cx="3265945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pic>
        <p:nvPicPr>
          <p:cNvPr id="35842" name="Picture 2" descr="http://www.newslettercartoons.com/catalog/gifs/2995-w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4495800" cy="4495800"/>
          </a:xfrm>
          <a:prstGeom prst="rect">
            <a:avLst/>
          </a:prstGeom>
          <a:noFill/>
        </p:spPr>
      </p:pic>
      <p:pic>
        <p:nvPicPr>
          <p:cNvPr id="35844" name="Picture 4" descr="http://www.newslettercartoons.com/catalog/gifs/4662-w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676400"/>
            <a:ext cx="43434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Class A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Total damage of </a:t>
            </a:r>
            <a:r>
              <a:rPr lang="en-US" dirty="0" err="1" smtClean="0"/>
              <a:t>DoD</a:t>
            </a:r>
            <a:r>
              <a:rPr lang="en-US" dirty="0" smtClean="0"/>
              <a:t> or non-</a:t>
            </a:r>
            <a:r>
              <a:rPr lang="en-US" dirty="0" err="1" smtClean="0"/>
              <a:t>DoD</a:t>
            </a:r>
            <a:r>
              <a:rPr lang="en-US" dirty="0" smtClean="0"/>
              <a:t> property = $2 million or more</a:t>
            </a:r>
          </a:p>
          <a:p>
            <a:pPr lvl="1"/>
            <a:r>
              <a:rPr lang="en-US" dirty="0" err="1" smtClean="0"/>
              <a:t>DoD</a:t>
            </a:r>
            <a:r>
              <a:rPr lang="en-US" dirty="0" smtClean="0"/>
              <a:t> aircraft is destroyed</a:t>
            </a:r>
          </a:p>
          <a:p>
            <a:pPr lvl="1"/>
            <a:r>
              <a:rPr lang="en-US" dirty="0" smtClean="0"/>
              <a:t>An injury/illness results in a fatality or permanent total disability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Permanent total disability </a:t>
            </a:r>
            <a:r>
              <a:rPr lang="en-US" dirty="0" smtClean="0"/>
              <a:t>= A non-fatal injury or occupational illness, which in the opinion of competent medical authority permanently incapacitates someone. Also, the loss of the following body parts or the use thereof during a single mishap is a permanent total disability:</a:t>
            </a:r>
          </a:p>
          <a:p>
            <a:pPr lvl="1"/>
            <a:r>
              <a:rPr lang="en-US" dirty="0" smtClean="0"/>
              <a:t>(1) Both hands</a:t>
            </a:r>
          </a:p>
          <a:p>
            <a:pPr lvl="1"/>
            <a:r>
              <a:rPr lang="en-US" dirty="0" smtClean="0"/>
              <a:t>(2) Both feet</a:t>
            </a:r>
          </a:p>
          <a:p>
            <a:pPr lvl="1"/>
            <a:r>
              <a:rPr lang="en-US" dirty="0" smtClean="0"/>
              <a:t>(3) Both eyes</a:t>
            </a:r>
          </a:p>
          <a:p>
            <a:pPr lvl="1"/>
            <a:r>
              <a:rPr lang="en-US" dirty="0" smtClean="0"/>
              <a:t>(4) A combination of any two of these body parts.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Class B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Total damage of </a:t>
            </a:r>
            <a:r>
              <a:rPr lang="en-US" dirty="0" err="1" smtClean="0"/>
              <a:t>DoD</a:t>
            </a:r>
            <a:r>
              <a:rPr lang="en-US" dirty="0" smtClean="0"/>
              <a:t> or non-</a:t>
            </a:r>
            <a:r>
              <a:rPr lang="en-US" dirty="0" err="1" smtClean="0"/>
              <a:t>DoD</a:t>
            </a:r>
            <a:r>
              <a:rPr lang="en-US" dirty="0" smtClean="0"/>
              <a:t> property = $500,000 to $2 million</a:t>
            </a:r>
          </a:p>
          <a:p>
            <a:pPr lvl="1"/>
            <a:r>
              <a:rPr lang="en-US" dirty="0" smtClean="0"/>
              <a:t>An injury/illness results in a permanent partial disability</a:t>
            </a:r>
          </a:p>
          <a:p>
            <a:pPr lvl="1"/>
            <a:r>
              <a:rPr lang="en-US" dirty="0" smtClean="0"/>
              <a:t>3 or more personnel are hospitalized for inpatient care (beyond observation)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Permanent partial disability </a:t>
            </a:r>
            <a:r>
              <a:rPr lang="en-US" dirty="0" smtClean="0"/>
              <a:t>= An injury or occupational illness, that results in permanent impairment or loss of any part of the body (e.g., loss of the great toe, thumb, or a non-repairable inguinal hernia, traumatic acute hearing loss of 10 dB or greater documented by medical authority). Exceptions include the following:</a:t>
            </a:r>
          </a:p>
          <a:p>
            <a:pPr lvl="1"/>
            <a:r>
              <a:rPr lang="en-US" dirty="0" smtClean="0"/>
              <a:t>(1) Loss of teeth.</a:t>
            </a:r>
          </a:p>
          <a:p>
            <a:pPr lvl="1"/>
            <a:r>
              <a:rPr lang="en-US" dirty="0" smtClean="0"/>
              <a:t>(2) Loss of tips of fingers/toes without bone loss.</a:t>
            </a:r>
          </a:p>
          <a:p>
            <a:pPr lvl="1"/>
            <a:r>
              <a:rPr lang="en-US" dirty="0" smtClean="0"/>
              <a:t>(3) Repairable hernia.</a:t>
            </a:r>
          </a:p>
          <a:p>
            <a:pPr lvl="1"/>
            <a:r>
              <a:rPr lang="en-US" dirty="0" smtClean="0"/>
              <a:t>(4) Disfigurement.</a:t>
            </a:r>
          </a:p>
          <a:p>
            <a:pPr lvl="1"/>
            <a:r>
              <a:rPr lang="en-US" dirty="0" smtClean="0"/>
              <a:t>(5) Sprains or strains that do not cause permanent limitation of motion.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Class C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Total damage of </a:t>
            </a:r>
            <a:r>
              <a:rPr lang="en-US" dirty="0" err="1" smtClean="0"/>
              <a:t>DoD</a:t>
            </a:r>
            <a:r>
              <a:rPr lang="en-US" dirty="0" smtClean="0"/>
              <a:t> or non-</a:t>
            </a:r>
            <a:r>
              <a:rPr lang="en-US" dirty="0" err="1" smtClean="0"/>
              <a:t>DoD</a:t>
            </a:r>
            <a:r>
              <a:rPr lang="en-US" dirty="0" smtClean="0"/>
              <a:t> property = $50,000 to $500,000</a:t>
            </a:r>
          </a:p>
          <a:p>
            <a:pPr lvl="1"/>
            <a:r>
              <a:rPr lang="en-US" dirty="0" smtClean="0"/>
              <a:t>An event involving one ore more </a:t>
            </a:r>
            <a:r>
              <a:rPr lang="en-US" dirty="0" err="1" smtClean="0"/>
              <a:t>DoD</a:t>
            </a:r>
            <a:r>
              <a:rPr lang="en-US" dirty="0" smtClean="0"/>
              <a:t> personnel that results in one or more days away from work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Reportable Mishaps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Fatalities and injuries that occur during PCS orders (gaining Command does report)</a:t>
            </a:r>
          </a:p>
          <a:p>
            <a:r>
              <a:rPr lang="en-US" dirty="0" smtClean="0"/>
              <a:t>Fatalities or permanent total disabilities that are the result of a medical event that commenced w/in one hour of a Command-sponsored PT, PRT, PFT, or PFA.</a:t>
            </a:r>
          </a:p>
          <a:p>
            <a:r>
              <a:rPr lang="en-US" dirty="0" smtClean="0"/>
              <a:t>All GMV mishaps resulting in &gt; $5,000 </a:t>
            </a:r>
            <a:r>
              <a:rPr lang="en-US" dirty="0" err="1" smtClean="0"/>
              <a:t>DoD</a:t>
            </a:r>
            <a:r>
              <a:rPr lang="en-US" dirty="0" smtClean="0"/>
              <a:t> or private property damage and/or injury of </a:t>
            </a:r>
            <a:r>
              <a:rPr lang="en-US" dirty="0" err="1" smtClean="0"/>
              <a:t>DoD</a:t>
            </a:r>
            <a:r>
              <a:rPr lang="en-US" dirty="0" smtClean="0"/>
              <a:t> or non-</a:t>
            </a:r>
            <a:r>
              <a:rPr lang="en-US" dirty="0" err="1" smtClean="0"/>
              <a:t>DoD</a:t>
            </a:r>
            <a:r>
              <a:rPr lang="en-US" dirty="0" smtClean="0"/>
              <a:t> personnel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Reportable Mishaps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Work-related STS</a:t>
            </a:r>
          </a:p>
          <a:p>
            <a:r>
              <a:rPr lang="en-US" dirty="0" smtClean="0"/>
              <a:t>Work-related illness and injury whether or not involving further medical treatment or any time away from work.</a:t>
            </a:r>
          </a:p>
          <a:p>
            <a:r>
              <a:rPr lang="en-US" dirty="0" smtClean="0"/>
              <a:t>Any work-related needle stick injury or cut from a sharp object that is contaminated with another person’s blood or other potentially infectious material.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8915400" cy="2514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Web-Enabled Safety System (WESS). </a:t>
            </a:r>
          </a:p>
          <a:p>
            <a:r>
              <a:rPr lang="en-US" dirty="0" smtClean="0"/>
              <a:t>All Navy and Marine Corps reportable mishaps shall be reported using WESS.</a:t>
            </a:r>
          </a:p>
          <a:p>
            <a:r>
              <a:rPr lang="en-US" dirty="0" smtClean="0"/>
              <a:t>All mishap reports must be submitted in WESS in </a:t>
            </a:r>
            <a:r>
              <a:rPr lang="en-US" b="1" dirty="0" smtClean="0"/>
              <a:t>30 days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WESS is password protected.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_dlc_DocId xmlns="e476992b-94a4-43ef-b35b-7935c738f5d9">HVW2YZZCCH7A-3-4030</_dlc_DocId>
    <_dlc_DocIdUrl xmlns="e476992b-94a4-43ef-b35b-7935c738f5d9">
      <Url>https://admin.med.navy.mil/sites/nmcphc/_layouts/DocIdRedir.aspx?ID=HVW2YZZCCH7A-3-4030</Url>
      <Description>HVW2YZZCCH7A-3-4030</Description>
    </_dlc_DocIdUrl>
    <Category xmlns="81401879-d9aa-4c6c-821f-799398ce3523">about-us</Category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11A16791065F4A8DA2A8226EDB565E" ma:contentTypeVersion="2" ma:contentTypeDescription="Create a new document." ma:contentTypeScope="" ma:versionID="b4ef3fd51140791651ee7628d37f8c1a">
  <xsd:schema xmlns:xsd="http://www.w3.org/2001/XMLSchema" xmlns:xs="http://www.w3.org/2001/XMLSchema" xmlns:p="http://schemas.microsoft.com/office/2006/metadata/properties" xmlns:ns1="http://schemas.microsoft.com/sharepoint/v3" xmlns:ns2="e476992b-94a4-43ef-b35b-7935c738f5d9" xmlns:ns3="81401879-d9aa-4c6c-821f-799398ce3523" targetNamespace="http://schemas.microsoft.com/office/2006/metadata/properties" ma:root="true" ma:fieldsID="e8203e3cb38be3642f5e448552222bd1" ns1:_="" ns2:_="" ns3:_="">
    <xsd:import namespace="http://schemas.microsoft.com/sharepoint/v3"/>
    <xsd:import namespace="e476992b-94a4-43ef-b35b-7935c738f5d9"/>
    <xsd:import namespace="81401879-d9aa-4c6c-821f-799398ce352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6992b-94a4-43ef-b35b-7935c738f5d9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01879-d9aa-4c6c-821f-799398ce3523" elementFormDefault="qualified">
    <xsd:import namespace="http://schemas.microsoft.com/office/2006/documentManagement/types"/>
    <xsd:import namespace="http://schemas.microsoft.com/office/infopath/2007/PartnerControls"/>
    <xsd:element name="Category" ma:index="13" nillable="true" ma:displayName="Category" ma:default="about-us" ma:format="Dropdown" ma:internalName="Category">
      <xsd:simpleType>
        <xsd:restriction base="dms:Choice">
          <xsd:enumeration value="about-us"/>
          <xsd:enumeration value="admin"/>
          <xsd:enumeration value="alerts"/>
          <xsd:enumeration value="annual-awards"/>
          <xsd:enumeration value="comprehensive-industrial-hygiene-labs"/>
          <xsd:enumeration value="deployment-health"/>
          <xsd:enumeration value="education-and-training"/>
          <xsd:enumeration value="environmental-programs"/>
          <xsd:enumeration value="epi-data-center"/>
          <xsd:enumeration value="expeditionary-platforms"/>
          <xsd:enumeration value="health-analysis"/>
          <xsd:enumeration value="health-promotion-wellness"/>
          <xsd:enumeration value="home-page"/>
          <xsd:enumeration value="industrial-hygiene"/>
          <xsd:enumeration value="LGuide"/>
          <xsd:enumeration value="mobile"/>
          <xsd:enumeration value="navigation"/>
          <xsd:enumeration value="navy-drug-screening-labs"/>
          <xsd:enumeration value="nbimc"/>
          <xsd:enumeration value="ndc"/>
          <xsd:enumeration value="nece"/>
          <xsd:enumeration value="nepmu-2"/>
          <xsd:enumeration value="nepmu-5"/>
          <xsd:enumeration value="nepmu-6"/>
          <xsd:enumeration value="nepmu-7"/>
          <xsd:enumeration value="news"/>
          <xsd:enumeration value="newsalerts"/>
          <xsd:enumeration value="oem"/>
          <xsd:enumeration value="policy-and-instruction"/>
          <xsd:enumeration value="program-and-policy-support"/>
          <xsd:enumeration value="Wounded-Ill-Injur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E7298E-7CEB-4EBF-9D8F-C93EDDCF66C8}"/>
</file>

<file path=customXml/itemProps2.xml><?xml version="1.0" encoding="utf-8"?>
<ds:datastoreItem xmlns:ds="http://schemas.openxmlformats.org/officeDocument/2006/customXml" ds:itemID="{741B8B8E-1692-4CA4-9214-0A50AAAD8AF8}"/>
</file>

<file path=customXml/itemProps3.xml><?xml version="1.0" encoding="utf-8"?>
<ds:datastoreItem xmlns:ds="http://schemas.openxmlformats.org/officeDocument/2006/customXml" ds:itemID="{B0DCC682-73CF-464C-A0D0-57647E5206E3}"/>
</file>

<file path=customXml/itemProps4.xml><?xml version="1.0" encoding="utf-8"?>
<ds:datastoreItem xmlns:ds="http://schemas.openxmlformats.org/officeDocument/2006/customXml" ds:itemID="{03F0299B-9E5A-4E05-8832-CA83A79B9DEF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491</TotalTime>
  <Words>857</Words>
  <Application>Microsoft Office PowerPoint</Application>
  <PresentationFormat>On-screen Show (4:3)</PresentationFormat>
  <Paragraphs>90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Mishap Training</vt:lpstr>
      <vt:lpstr>Classification</vt:lpstr>
      <vt:lpstr>Definition</vt:lpstr>
      <vt:lpstr>Classification</vt:lpstr>
      <vt:lpstr>Definition</vt:lpstr>
      <vt:lpstr>Classification</vt:lpstr>
      <vt:lpstr>Other Reportable Mishaps</vt:lpstr>
      <vt:lpstr>Other Reportable Mishaps</vt:lpstr>
      <vt:lpstr>WESS</vt:lpstr>
      <vt:lpstr>Class A Requirements</vt:lpstr>
      <vt:lpstr>HAZREP</vt:lpstr>
      <vt:lpstr>What to do…</vt:lpstr>
      <vt:lpstr>HAZMAT Stowage</vt:lpstr>
      <vt:lpstr>That’s why…</vt:lpstr>
      <vt:lpstr>HAZMAT Locker Inspections</vt:lpstr>
      <vt:lpstr>What it should not have…</vt:lpstr>
      <vt:lpstr>Any questions?</vt:lpstr>
    </vt:vector>
  </TitlesOfParts>
  <Company>NEPMU6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Mishap Training</dc:title>
  <dc:creator>lyndsy.meyer</dc:creator>
  <cp:lastModifiedBy>lyndsy.meyer</cp:lastModifiedBy>
  <cp:revision>40</cp:revision>
  <dcterms:created xsi:type="dcterms:W3CDTF">2010-11-18T01:09:19Z</dcterms:created>
  <dcterms:modified xsi:type="dcterms:W3CDTF">2013-01-10T17:03:52Z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0x0101007B11A16791065F4A8DA2A8226EDB565E</vt:lpwstr>
  </property>
  <property fmtid="{D5CDD505-2E9C-101B-9397-08002B2CF9AE}" pid="3" name="_dlc_DocIdItemGuid">
    <vt:lpwstr>a8d1deed-ef6d-4212-9b98-d00263ba2736</vt:lpwstr>
  </property>
</Properties>
</file>